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6"/>
  </p:notesMasterIdLst>
  <p:sldIdLst>
    <p:sldId id="272" r:id="rId2"/>
    <p:sldId id="261" r:id="rId3"/>
    <p:sldId id="258" r:id="rId4"/>
    <p:sldId id="259" r:id="rId5"/>
    <p:sldId id="265" r:id="rId6"/>
    <p:sldId id="262" r:id="rId7"/>
    <p:sldId id="263" r:id="rId8"/>
    <p:sldId id="271" r:id="rId9"/>
    <p:sldId id="266" r:id="rId10"/>
    <p:sldId id="273" r:id="rId11"/>
    <p:sldId id="267" r:id="rId12"/>
    <p:sldId id="268" r:id="rId13"/>
    <p:sldId id="269" r:id="rId14"/>
    <p:sldId id="270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2040"/>
    <a:srgbClr val="83B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83313" autoAdjust="0"/>
  </p:normalViewPr>
  <p:slideViewPr>
    <p:cSldViewPr>
      <p:cViewPr varScale="1">
        <p:scale>
          <a:sx n="123" d="100"/>
          <a:sy n="123" d="100"/>
        </p:scale>
        <p:origin x="624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7D7112-7889-4943-8888-D7D2979C0C1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FED1D63-4564-4EBF-8C97-FA8C6EB09D11}">
      <dgm:prSet phldrT="[Text]"/>
      <dgm:spPr/>
      <dgm:t>
        <a:bodyPr/>
        <a:lstStyle/>
        <a:p>
          <a:r>
            <a:rPr lang="en-GB" dirty="0" smtClean="0"/>
            <a:t>Decide your research question(s)</a:t>
          </a:r>
          <a:endParaRPr lang="en-GB" dirty="0"/>
        </a:p>
      </dgm:t>
    </dgm:pt>
    <dgm:pt modelId="{7184A518-0A18-4B38-ADA1-35E46E232FAC}" type="parTrans" cxnId="{6B3E70D1-1294-468A-BD01-7AC72338F16D}">
      <dgm:prSet/>
      <dgm:spPr/>
      <dgm:t>
        <a:bodyPr/>
        <a:lstStyle/>
        <a:p>
          <a:endParaRPr lang="en-GB"/>
        </a:p>
      </dgm:t>
    </dgm:pt>
    <dgm:pt modelId="{B3BF835B-5795-4C24-9643-210208E7BA75}" type="sibTrans" cxnId="{6B3E70D1-1294-468A-BD01-7AC72338F16D}">
      <dgm:prSet/>
      <dgm:spPr/>
      <dgm:t>
        <a:bodyPr/>
        <a:lstStyle/>
        <a:p>
          <a:endParaRPr lang="en-GB"/>
        </a:p>
      </dgm:t>
    </dgm:pt>
    <dgm:pt modelId="{F1D21431-949A-4850-B9E2-97F229A7144E}">
      <dgm:prSet phldrT="[Text]"/>
      <dgm:spPr/>
      <dgm:t>
        <a:bodyPr/>
        <a:lstStyle/>
        <a:p>
          <a:r>
            <a:rPr lang="en-GB" dirty="0" smtClean="0"/>
            <a:t>Plan your study</a:t>
          </a:r>
          <a:endParaRPr lang="en-GB" dirty="0"/>
        </a:p>
      </dgm:t>
    </dgm:pt>
    <dgm:pt modelId="{E1133DD6-A16A-4DA6-A525-D8E5582D4611}" type="parTrans" cxnId="{3A5D679A-73CE-47A4-AD96-7592F526DF94}">
      <dgm:prSet/>
      <dgm:spPr/>
      <dgm:t>
        <a:bodyPr/>
        <a:lstStyle/>
        <a:p>
          <a:endParaRPr lang="en-GB"/>
        </a:p>
      </dgm:t>
    </dgm:pt>
    <dgm:pt modelId="{2CB36E04-28F6-430C-8419-16A47A00E518}" type="sibTrans" cxnId="{3A5D679A-73CE-47A4-AD96-7592F526DF94}">
      <dgm:prSet/>
      <dgm:spPr/>
      <dgm:t>
        <a:bodyPr/>
        <a:lstStyle/>
        <a:p>
          <a:endParaRPr lang="en-GB"/>
        </a:p>
      </dgm:t>
    </dgm:pt>
    <dgm:pt modelId="{D210E9AC-54C1-411A-AF12-CB5874D84E1A}">
      <dgm:prSet phldrT="[Text]"/>
      <dgm:spPr/>
      <dgm:t>
        <a:bodyPr/>
        <a:lstStyle/>
        <a:p>
          <a:r>
            <a:rPr lang="en-GB" dirty="0" smtClean="0"/>
            <a:t>Check your study is ethical</a:t>
          </a:r>
          <a:endParaRPr lang="en-GB" dirty="0"/>
        </a:p>
      </dgm:t>
    </dgm:pt>
    <dgm:pt modelId="{8541599F-005F-4537-B577-A81493A103F6}" type="parTrans" cxnId="{C254F0B6-1201-446B-AEE5-870059E03761}">
      <dgm:prSet/>
      <dgm:spPr/>
      <dgm:t>
        <a:bodyPr/>
        <a:lstStyle/>
        <a:p>
          <a:endParaRPr lang="en-GB"/>
        </a:p>
      </dgm:t>
    </dgm:pt>
    <dgm:pt modelId="{A4B65F07-C8AB-4BCE-B85B-92FB9F39C204}" type="sibTrans" cxnId="{C254F0B6-1201-446B-AEE5-870059E03761}">
      <dgm:prSet/>
      <dgm:spPr/>
      <dgm:t>
        <a:bodyPr/>
        <a:lstStyle/>
        <a:p>
          <a:endParaRPr lang="en-GB"/>
        </a:p>
      </dgm:t>
    </dgm:pt>
    <dgm:pt modelId="{2B347978-887F-4B96-8FEA-14A0E8BA19B2}" type="pres">
      <dgm:prSet presAssocID="{897D7112-7889-4943-8888-D7D2979C0C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F793D07-61F1-4AAD-9D55-5B881DDF73BD}" type="pres">
      <dgm:prSet presAssocID="{6FED1D63-4564-4EBF-8C97-FA8C6EB09D1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A3A8CF-8DF3-47D5-B352-A9DA515CFB41}" type="pres">
      <dgm:prSet presAssocID="{B3BF835B-5795-4C24-9643-210208E7BA75}" presName="sibTrans" presStyleCnt="0"/>
      <dgm:spPr/>
    </dgm:pt>
    <dgm:pt modelId="{3FE24686-7DC1-4B0E-BD32-FBDF7E3FB005}" type="pres">
      <dgm:prSet presAssocID="{F1D21431-949A-4850-B9E2-97F229A7144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B84A66-6952-43A3-9D12-2E9AAD832BB1}" type="pres">
      <dgm:prSet presAssocID="{2CB36E04-28F6-430C-8419-16A47A00E518}" presName="sibTrans" presStyleCnt="0"/>
      <dgm:spPr/>
    </dgm:pt>
    <dgm:pt modelId="{B06FB110-22FD-4413-9F43-4823A403DACD}" type="pres">
      <dgm:prSet presAssocID="{D210E9AC-54C1-411A-AF12-CB5874D84E1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254F0B6-1201-446B-AEE5-870059E03761}" srcId="{897D7112-7889-4943-8888-D7D2979C0C1E}" destId="{D210E9AC-54C1-411A-AF12-CB5874D84E1A}" srcOrd="2" destOrd="0" parTransId="{8541599F-005F-4537-B577-A81493A103F6}" sibTransId="{A4B65F07-C8AB-4BCE-B85B-92FB9F39C204}"/>
    <dgm:cxn modelId="{6B3E70D1-1294-468A-BD01-7AC72338F16D}" srcId="{897D7112-7889-4943-8888-D7D2979C0C1E}" destId="{6FED1D63-4564-4EBF-8C97-FA8C6EB09D11}" srcOrd="0" destOrd="0" parTransId="{7184A518-0A18-4B38-ADA1-35E46E232FAC}" sibTransId="{B3BF835B-5795-4C24-9643-210208E7BA75}"/>
    <dgm:cxn modelId="{ECCD5C6D-C8A8-4D45-ADD0-E61951514261}" type="presOf" srcId="{F1D21431-949A-4850-B9E2-97F229A7144E}" destId="{3FE24686-7DC1-4B0E-BD32-FBDF7E3FB005}" srcOrd="0" destOrd="0" presId="urn:microsoft.com/office/officeart/2005/8/layout/default"/>
    <dgm:cxn modelId="{E6721660-508C-434D-AE5F-9CF6588CB603}" type="presOf" srcId="{D210E9AC-54C1-411A-AF12-CB5874D84E1A}" destId="{B06FB110-22FD-4413-9F43-4823A403DACD}" srcOrd="0" destOrd="0" presId="urn:microsoft.com/office/officeart/2005/8/layout/default"/>
    <dgm:cxn modelId="{638825BC-5BA3-4BD9-9F9C-7D00156D0A45}" type="presOf" srcId="{6FED1D63-4564-4EBF-8C97-FA8C6EB09D11}" destId="{8F793D07-61F1-4AAD-9D55-5B881DDF73BD}" srcOrd="0" destOrd="0" presId="urn:microsoft.com/office/officeart/2005/8/layout/default"/>
    <dgm:cxn modelId="{04727982-3D82-4BAE-9052-2040735CA5DC}" type="presOf" srcId="{897D7112-7889-4943-8888-D7D2979C0C1E}" destId="{2B347978-887F-4B96-8FEA-14A0E8BA19B2}" srcOrd="0" destOrd="0" presId="urn:microsoft.com/office/officeart/2005/8/layout/default"/>
    <dgm:cxn modelId="{3A5D679A-73CE-47A4-AD96-7592F526DF94}" srcId="{897D7112-7889-4943-8888-D7D2979C0C1E}" destId="{F1D21431-949A-4850-B9E2-97F229A7144E}" srcOrd="1" destOrd="0" parTransId="{E1133DD6-A16A-4DA6-A525-D8E5582D4611}" sibTransId="{2CB36E04-28F6-430C-8419-16A47A00E518}"/>
    <dgm:cxn modelId="{7A6A691D-BAAF-4D40-8CB6-EC153CB830F1}" type="presParOf" srcId="{2B347978-887F-4B96-8FEA-14A0E8BA19B2}" destId="{8F793D07-61F1-4AAD-9D55-5B881DDF73BD}" srcOrd="0" destOrd="0" presId="urn:microsoft.com/office/officeart/2005/8/layout/default"/>
    <dgm:cxn modelId="{DE28641C-E5D5-4D62-94E7-B91E282C3CDD}" type="presParOf" srcId="{2B347978-887F-4B96-8FEA-14A0E8BA19B2}" destId="{71A3A8CF-8DF3-47D5-B352-A9DA515CFB41}" srcOrd="1" destOrd="0" presId="urn:microsoft.com/office/officeart/2005/8/layout/default"/>
    <dgm:cxn modelId="{7064A8AE-0031-49D6-AA94-6524EE3585F3}" type="presParOf" srcId="{2B347978-887F-4B96-8FEA-14A0E8BA19B2}" destId="{3FE24686-7DC1-4B0E-BD32-FBDF7E3FB005}" srcOrd="2" destOrd="0" presId="urn:microsoft.com/office/officeart/2005/8/layout/default"/>
    <dgm:cxn modelId="{816D2AF3-F365-4823-8347-6E370F01F5A3}" type="presParOf" srcId="{2B347978-887F-4B96-8FEA-14A0E8BA19B2}" destId="{8BB84A66-6952-43A3-9D12-2E9AAD832BB1}" srcOrd="3" destOrd="0" presId="urn:microsoft.com/office/officeart/2005/8/layout/default"/>
    <dgm:cxn modelId="{45B1B84A-E1BD-440D-9F98-F47A16060194}" type="presParOf" srcId="{2B347978-887F-4B96-8FEA-14A0E8BA19B2}" destId="{B06FB110-22FD-4413-9F43-4823A403DAC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7485B6-DD5D-41B2-B4C5-2F18D09B9B8E}" type="doc">
      <dgm:prSet loTypeId="urn:microsoft.com/office/officeart/2005/8/layout/defaul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GB"/>
        </a:p>
      </dgm:t>
    </dgm:pt>
    <dgm:pt modelId="{1B13C143-7294-457F-81F9-61B7DA858FE5}">
      <dgm:prSet phldrT="[Text]" custT="1"/>
      <dgm:spPr/>
      <dgm:t>
        <a:bodyPr/>
        <a:lstStyle/>
        <a:p>
          <a:r>
            <a:rPr lang="en-GB" sz="2000" dirty="0" smtClean="0"/>
            <a:t>Design questionnaire</a:t>
          </a:r>
          <a:endParaRPr lang="en-GB" sz="2000" dirty="0"/>
        </a:p>
      </dgm:t>
    </dgm:pt>
    <dgm:pt modelId="{6779D80E-ED53-4C2A-A763-4EE12A0060B3}" type="parTrans" cxnId="{8424DCB0-78C0-4FA8-A6EC-513D3E6D8549}">
      <dgm:prSet/>
      <dgm:spPr/>
      <dgm:t>
        <a:bodyPr/>
        <a:lstStyle/>
        <a:p>
          <a:endParaRPr lang="en-GB"/>
        </a:p>
      </dgm:t>
    </dgm:pt>
    <dgm:pt modelId="{F6031243-68F4-4F2F-A1EB-793255C7BB6C}" type="sibTrans" cxnId="{8424DCB0-78C0-4FA8-A6EC-513D3E6D8549}">
      <dgm:prSet/>
      <dgm:spPr/>
      <dgm:t>
        <a:bodyPr/>
        <a:lstStyle/>
        <a:p>
          <a:endParaRPr lang="en-GB"/>
        </a:p>
      </dgm:t>
    </dgm:pt>
    <dgm:pt modelId="{78074D18-F8F6-4EF6-A6C4-4A3B9C972DE3}">
      <dgm:prSet phldrT="[Text]" custT="1"/>
      <dgm:spPr/>
      <dgm:t>
        <a:bodyPr/>
        <a:lstStyle/>
        <a:p>
          <a:r>
            <a:rPr lang="en-GB" sz="2000" dirty="0" smtClean="0"/>
            <a:t>Revise questionnaire</a:t>
          </a:r>
          <a:endParaRPr lang="en-GB" sz="2000" dirty="0"/>
        </a:p>
      </dgm:t>
    </dgm:pt>
    <dgm:pt modelId="{687221C1-D505-44DC-AADA-7B0226122409}" type="parTrans" cxnId="{DB5E88B7-B4C6-4D85-92FD-1A7CAD97A2EF}">
      <dgm:prSet/>
      <dgm:spPr/>
      <dgm:t>
        <a:bodyPr/>
        <a:lstStyle/>
        <a:p>
          <a:endParaRPr lang="en-GB"/>
        </a:p>
      </dgm:t>
    </dgm:pt>
    <dgm:pt modelId="{D0A96D2C-8697-4C44-B018-9C2016FF4607}" type="sibTrans" cxnId="{DB5E88B7-B4C6-4D85-92FD-1A7CAD97A2EF}">
      <dgm:prSet/>
      <dgm:spPr/>
      <dgm:t>
        <a:bodyPr/>
        <a:lstStyle/>
        <a:p>
          <a:endParaRPr lang="en-GB"/>
        </a:p>
      </dgm:t>
    </dgm:pt>
    <dgm:pt modelId="{4FA7C572-6396-4C2D-B13A-A4AC674A6D4B}">
      <dgm:prSet phldrT="[Text]" custT="1"/>
      <dgm:spPr/>
      <dgm:t>
        <a:bodyPr/>
        <a:lstStyle/>
        <a:p>
          <a:r>
            <a:rPr lang="en-GB" sz="2000" dirty="0" smtClean="0"/>
            <a:t>Pilot questionnaire</a:t>
          </a:r>
          <a:endParaRPr lang="en-GB" sz="2000" dirty="0"/>
        </a:p>
      </dgm:t>
    </dgm:pt>
    <dgm:pt modelId="{983B9FEA-7704-4498-8683-D972AEFD5D59}" type="parTrans" cxnId="{09EFB424-262D-41B9-9E1F-A1EA54E20B52}">
      <dgm:prSet/>
      <dgm:spPr/>
      <dgm:t>
        <a:bodyPr/>
        <a:lstStyle/>
        <a:p>
          <a:endParaRPr lang="en-GB"/>
        </a:p>
      </dgm:t>
    </dgm:pt>
    <dgm:pt modelId="{AEFA5BEA-2332-46DD-8F97-02E020187554}" type="sibTrans" cxnId="{09EFB424-262D-41B9-9E1F-A1EA54E20B52}">
      <dgm:prSet/>
      <dgm:spPr/>
      <dgm:t>
        <a:bodyPr/>
        <a:lstStyle/>
        <a:p>
          <a:endParaRPr lang="en-GB"/>
        </a:p>
      </dgm:t>
    </dgm:pt>
    <dgm:pt modelId="{8284386F-C285-4494-BC95-0EE4E8E68DDD}" type="pres">
      <dgm:prSet presAssocID="{767485B6-DD5D-41B2-B4C5-2F18D09B9B8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2544AA0-C05E-4F71-B0B6-AF4DE96F37B5}" type="pres">
      <dgm:prSet presAssocID="{1B13C143-7294-457F-81F9-61B7DA858FE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F79C7A-E62A-447A-80F2-B056134952C6}" type="pres">
      <dgm:prSet presAssocID="{F6031243-68F4-4F2F-A1EB-793255C7BB6C}" presName="sibTrans" presStyleCnt="0"/>
      <dgm:spPr/>
    </dgm:pt>
    <dgm:pt modelId="{33106753-FD35-4C05-A0BE-66981D45EDB7}" type="pres">
      <dgm:prSet presAssocID="{78074D18-F8F6-4EF6-A6C4-4A3B9C972DE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9794C3-0BA5-44DC-9FE9-8C6665463F6A}" type="pres">
      <dgm:prSet presAssocID="{D0A96D2C-8697-4C44-B018-9C2016FF4607}" presName="sibTrans" presStyleCnt="0"/>
      <dgm:spPr/>
    </dgm:pt>
    <dgm:pt modelId="{E655C2B7-819A-492E-A7A3-ACC335D3EBAA}" type="pres">
      <dgm:prSet presAssocID="{4FA7C572-6396-4C2D-B13A-A4AC674A6D4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F9B55FC-0B54-4A61-B821-7DCD3D5AD5AB}" type="presOf" srcId="{4FA7C572-6396-4C2D-B13A-A4AC674A6D4B}" destId="{E655C2B7-819A-492E-A7A3-ACC335D3EBAA}" srcOrd="0" destOrd="0" presId="urn:microsoft.com/office/officeart/2005/8/layout/default"/>
    <dgm:cxn modelId="{3BFA2029-6C00-433D-ACFA-D5D3AEC10588}" type="presOf" srcId="{767485B6-DD5D-41B2-B4C5-2F18D09B9B8E}" destId="{8284386F-C285-4494-BC95-0EE4E8E68DDD}" srcOrd="0" destOrd="0" presId="urn:microsoft.com/office/officeart/2005/8/layout/default"/>
    <dgm:cxn modelId="{8424DCB0-78C0-4FA8-A6EC-513D3E6D8549}" srcId="{767485B6-DD5D-41B2-B4C5-2F18D09B9B8E}" destId="{1B13C143-7294-457F-81F9-61B7DA858FE5}" srcOrd="0" destOrd="0" parTransId="{6779D80E-ED53-4C2A-A763-4EE12A0060B3}" sibTransId="{F6031243-68F4-4F2F-A1EB-793255C7BB6C}"/>
    <dgm:cxn modelId="{653B80E3-C683-4A03-891C-083C7B9BB17E}" type="presOf" srcId="{1B13C143-7294-457F-81F9-61B7DA858FE5}" destId="{82544AA0-C05E-4F71-B0B6-AF4DE96F37B5}" srcOrd="0" destOrd="0" presId="urn:microsoft.com/office/officeart/2005/8/layout/default"/>
    <dgm:cxn modelId="{09EFB424-262D-41B9-9E1F-A1EA54E20B52}" srcId="{767485B6-DD5D-41B2-B4C5-2F18D09B9B8E}" destId="{4FA7C572-6396-4C2D-B13A-A4AC674A6D4B}" srcOrd="2" destOrd="0" parTransId="{983B9FEA-7704-4498-8683-D972AEFD5D59}" sibTransId="{AEFA5BEA-2332-46DD-8F97-02E020187554}"/>
    <dgm:cxn modelId="{A5EC2F9E-9005-4C50-81BB-DAB67DE70711}" type="presOf" srcId="{78074D18-F8F6-4EF6-A6C4-4A3B9C972DE3}" destId="{33106753-FD35-4C05-A0BE-66981D45EDB7}" srcOrd="0" destOrd="0" presId="urn:microsoft.com/office/officeart/2005/8/layout/default"/>
    <dgm:cxn modelId="{DB5E88B7-B4C6-4D85-92FD-1A7CAD97A2EF}" srcId="{767485B6-DD5D-41B2-B4C5-2F18D09B9B8E}" destId="{78074D18-F8F6-4EF6-A6C4-4A3B9C972DE3}" srcOrd="1" destOrd="0" parTransId="{687221C1-D505-44DC-AADA-7B0226122409}" sibTransId="{D0A96D2C-8697-4C44-B018-9C2016FF4607}"/>
    <dgm:cxn modelId="{53412CC5-73D9-4AD9-BF23-E8B8A610B274}" type="presParOf" srcId="{8284386F-C285-4494-BC95-0EE4E8E68DDD}" destId="{82544AA0-C05E-4F71-B0B6-AF4DE96F37B5}" srcOrd="0" destOrd="0" presId="urn:microsoft.com/office/officeart/2005/8/layout/default"/>
    <dgm:cxn modelId="{6AE5F598-C04C-4AF7-A741-DC052D6AA7DE}" type="presParOf" srcId="{8284386F-C285-4494-BC95-0EE4E8E68DDD}" destId="{FBF79C7A-E62A-447A-80F2-B056134952C6}" srcOrd="1" destOrd="0" presId="urn:microsoft.com/office/officeart/2005/8/layout/default"/>
    <dgm:cxn modelId="{5E62F8BA-489C-445C-AC19-31C4075F448C}" type="presParOf" srcId="{8284386F-C285-4494-BC95-0EE4E8E68DDD}" destId="{33106753-FD35-4C05-A0BE-66981D45EDB7}" srcOrd="2" destOrd="0" presId="urn:microsoft.com/office/officeart/2005/8/layout/default"/>
    <dgm:cxn modelId="{B32060CE-8230-4DFA-B675-D36D0EF97589}" type="presParOf" srcId="{8284386F-C285-4494-BC95-0EE4E8E68DDD}" destId="{729794C3-0BA5-44DC-9FE9-8C6665463F6A}" srcOrd="3" destOrd="0" presId="urn:microsoft.com/office/officeart/2005/8/layout/default"/>
    <dgm:cxn modelId="{55A23C47-79BC-4788-987E-747CBAD9AF85}" type="presParOf" srcId="{8284386F-C285-4494-BC95-0EE4E8E68DDD}" destId="{E655C2B7-819A-492E-A7A3-ACC335D3EBA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3CDB3B-C6E4-4E15-8AB9-AC08B3FB93C6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08E70E1-47C3-4C7D-8BD6-AB0A44C0E808}">
      <dgm:prSet phldrT="[Text]" custT="1"/>
      <dgm:spPr/>
      <dgm:t>
        <a:bodyPr/>
        <a:lstStyle/>
        <a:p>
          <a:r>
            <a:rPr lang="en-GB" sz="2000" dirty="0" smtClean="0"/>
            <a:t>Run the study</a:t>
          </a:r>
          <a:endParaRPr lang="en-GB" sz="2000" dirty="0"/>
        </a:p>
      </dgm:t>
    </dgm:pt>
    <dgm:pt modelId="{8508A3A4-FFC7-4702-BEF5-B02A71D7DA22}" type="parTrans" cxnId="{163F1C3F-0FD6-42B7-8623-1D652C385A09}">
      <dgm:prSet/>
      <dgm:spPr/>
      <dgm:t>
        <a:bodyPr/>
        <a:lstStyle/>
        <a:p>
          <a:endParaRPr lang="en-GB"/>
        </a:p>
      </dgm:t>
    </dgm:pt>
    <dgm:pt modelId="{B818E2AE-B8F9-4C6F-B652-1190D6776BB4}" type="sibTrans" cxnId="{163F1C3F-0FD6-42B7-8623-1D652C385A09}">
      <dgm:prSet/>
      <dgm:spPr/>
      <dgm:t>
        <a:bodyPr/>
        <a:lstStyle/>
        <a:p>
          <a:endParaRPr lang="en-GB"/>
        </a:p>
      </dgm:t>
    </dgm:pt>
    <dgm:pt modelId="{28C945B0-7466-4154-9583-2E395BC05FDA}">
      <dgm:prSet phldrT="[Text]" custT="1"/>
      <dgm:spPr/>
      <dgm:t>
        <a:bodyPr/>
        <a:lstStyle/>
        <a:p>
          <a:r>
            <a:rPr lang="en-GB" sz="2000" dirty="0" smtClean="0"/>
            <a:t>Analyse the data</a:t>
          </a:r>
          <a:endParaRPr lang="en-GB" sz="2000" dirty="0"/>
        </a:p>
      </dgm:t>
    </dgm:pt>
    <dgm:pt modelId="{B38B769B-48FC-47B7-9407-9D56E75871E7}" type="parTrans" cxnId="{20EF61A3-8959-4FFB-B7E4-CEBE4E60A26B}">
      <dgm:prSet/>
      <dgm:spPr/>
      <dgm:t>
        <a:bodyPr/>
        <a:lstStyle/>
        <a:p>
          <a:endParaRPr lang="en-GB"/>
        </a:p>
      </dgm:t>
    </dgm:pt>
    <dgm:pt modelId="{7F813074-0133-4B79-A5E7-FE467531A5D8}" type="sibTrans" cxnId="{20EF61A3-8959-4FFB-B7E4-CEBE4E60A26B}">
      <dgm:prSet/>
      <dgm:spPr/>
      <dgm:t>
        <a:bodyPr/>
        <a:lstStyle/>
        <a:p>
          <a:endParaRPr lang="en-GB"/>
        </a:p>
      </dgm:t>
    </dgm:pt>
    <dgm:pt modelId="{93136569-503F-4CAC-A11E-80EA1BA7A6D0}">
      <dgm:prSet phldrT="[Text]" custT="1"/>
      <dgm:spPr/>
      <dgm:t>
        <a:bodyPr/>
        <a:lstStyle/>
        <a:p>
          <a:r>
            <a:rPr lang="en-GB" sz="2000" dirty="0" smtClean="0"/>
            <a:t>Report findings to school</a:t>
          </a:r>
          <a:endParaRPr lang="en-GB" sz="2000" dirty="0"/>
        </a:p>
      </dgm:t>
    </dgm:pt>
    <dgm:pt modelId="{3560B380-7995-4066-B637-BB2682D96298}" type="parTrans" cxnId="{F0576B76-B64D-49F7-9172-2BA6BAD8DD8D}">
      <dgm:prSet/>
      <dgm:spPr/>
      <dgm:t>
        <a:bodyPr/>
        <a:lstStyle/>
        <a:p>
          <a:endParaRPr lang="en-GB"/>
        </a:p>
      </dgm:t>
    </dgm:pt>
    <dgm:pt modelId="{7D9E1143-D084-458A-A9E9-8C088D04F0A8}" type="sibTrans" cxnId="{F0576B76-B64D-49F7-9172-2BA6BAD8DD8D}">
      <dgm:prSet/>
      <dgm:spPr/>
      <dgm:t>
        <a:bodyPr/>
        <a:lstStyle/>
        <a:p>
          <a:endParaRPr lang="en-GB"/>
        </a:p>
      </dgm:t>
    </dgm:pt>
    <dgm:pt modelId="{81D050F8-93AC-4222-9324-2412BA105588}" type="pres">
      <dgm:prSet presAssocID="{DF3CDB3B-C6E4-4E15-8AB9-AC08B3FB93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3FE43B2-7794-497D-9D46-8B7831DAAB67}" type="pres">
      <dgm:prSet presAssocID="{E08E70E1-47C3-4C7D-8BD6-AB0A44C0E80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BD46DA-E9F6-43F0-B861-B857DC0CFA00}" type="pres">
      <dgm:prSet presAssocID="{B818E2AE-B8F9-4C6F-B652-1190D6776BB4}" presName="sibTrans" presStyleCnt="0"/>
      <dgm:spPr/>
    </dgm:pt>
    <dgm:pt modelId="{2FD65C72-7064-4842-B884-5EA6A7025950}" type="pres">
      <dgm:prSet presAssocID="{28C945B0-7466-4154-9583-2E395BC05FD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05FD28-B669-4E4B-BD70-9EB6DB3E6613}" type="pres">
      <dgm:prSet presAssocID="{7F813074-0133-4B79-A5E7-FE467531A5D8}" presName="sibTrans" presStyleCnt="0"/>
      <dgm:spPr/>
    </dgm:pt>
    <dgm:pt modelId="{3EEA381B-4919-490C-B612-EB9C05F5F784}" type="pres">
      <dgm:prSet presAssocID="{93136569-503F-4CAC-A11E-80EA1BA7A6D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0EF61A3-8959-4FFB-B7E4-CEBE4E60A26B}" srcId="{DF3CDB3B-C6E4-4E15-8AB9-AC08B3FB93C6}" destId="{28C945B0-7466-4154-9583-2E395BC05FDA}" srcOrd="1" destOrd="0" parTransId="{B38B769B-48FC-47B7-9407-9D56E75871E7}" sibTransId="{7F813074-0133-4B79-A5E7-FE467531A5D8}"/>
    <dgm:cxn modelId="{F0576B76-B64D-49F7-9172-2BA6BAD8DD8D}" srcId="{DF3CDB3B-C6E4-4E15-8AB9-AC08B3FB93C6}" destId="{93136569-503F-4CAC-A11E-80EA1BA7A6D0}" srcOrd="2" destOrd="0" parTransId="{3560B380-7995-4066-B637-BB2682D96298}" sibTransId="{7D9E1143-D084-458A-A9E9-8C088D04F0A8}"/>
    <dgm:cxn modelId="{1DD409CE-ED2F-4F29-953B-46FA5D31D8B1}" type="presOf" srcId="{93136569-503F-4CAC-A11E-80EA1BA7A6D0}" destId="{3EEA381B-4919-490C-B612-EB9C05F5F784}" srcOrd="0" destOrd="0" presId="urn:microsoft.com/office/officeart/2005/8/layout/default"/>
    <dgm:cxn modelId="{13A231E9-EAE0-41EC-B618-3ABF048FCEF2}" type="presOf" srcId="{DF3CDB3B-C6E4-4E15-8AB9-AC08B3FB93C6}" destId="{81D050F8-93AC-4222-9324-2412BA105588}" srcOrd="0" destOrd="0" presId="urn:microsoft.com/office/officeart/2005/8/layout/default"/>
    <dgm:cxn modelId="{5B8BC353-D846-403E-AC4F-4A9D32DE45B4}" type="presOf" srcId="{28C945B0-7466-4154-9583-2E395BC05FDA}" destId="{2FD65C72-7064-4842-B884-5EA6A7025950}" srcOrd="0" destOrd="0" presId="urn:microsoft.com/office/officeart/2005/8/layout/default"/>
    <dgm:cxn modelId="{163F1C3F-0FD6-42B7-8623-1D652C385A09}" srcId="{DF3CDB3B-C6E4-4E15-8AB9-AC08B3FB93C6}" destId="{E08E70E1-47C3-4C7D-8BD6-AB0A44C0E808}" srcOrd="0" destOrd="0" parTransId="{8508A3A4-FFC7-4702-BEF5-B02A71D7DA22}" sibTransId="{B818E2AE-B8F9-4C6F-B652-1190D6776BB4}"/>
    <dgm:cxn modelId="{07C8052E-57DE-40D8-AD48-577FE597DBA7}" type="presOf" srcId="{E08E70E1-47C3-4C7D-8BD6-AB0A44C0E808}" destId="{93FE43B2-7794-497D-9D46-8B7831DAAB67}" srcOrd="0" destOrd="0" presId="urn:microsoft.com/office/officeart/2005/8/layout/default"/>
    <dgm:cxn modelId="{3D7AB259-526A-435B-82F4-88BC688FFAC1}" type="presParOf" srcId="{81D050F8-93AC-4222-9324-2412BA105588}" destId="{93FE43B2-7794-497D-9D46-8B7831DAAB67}" srcOrd="0" destOrd="0" presId="urn:microsoft.com/office/officeart/2005/8/layout/default"/>
    <dgm:cxn modelId="{E6036049-489C-42F2-91F1-7894314F8849}" type="presParOf" srcId="{81D050F8-93AC-4222-9324-2412BA105588}" destId="{3FBD46DA-E9F6-43F0-B861-B857DC0CFA00}" srcOrd="1" destOrd="0" presId="urn:microsoft.com/office/officeart/2005/8/layout/default"/>
    <dgm:cxn modelId="{7763B3E5-3D50-4C9C-A038-C2C9AD930B3D}" type="presParOf" srcId="{81D050F8-93AC-4222-9324-2412BA105588}" destId="{2FD65C72-7064-4842-B884-5EA6A7025950}" srcOrd="2" destOrd="0" presId="urn:microsoft.com/office/officeart/2005/8/layout/default"/>
    <dgm:cxn modelId="{AD1374A9-2449-41F9-BF57-DE629EDCCF39}" type="presParOf" srcId="{81D050F8-93AC-4222-9324-2412BA105588}" destId="{BB05FD28-B669-4E4B-BD70-9EB6DB3E6613}" srcOrd="3" destOrd="0" presId="urn:microsoft.com/office/officeart/2005/8/layout/default"/>
    <dgm:cxn modelId="{740FC662-EAD6-43C7-864D-E3AF22B19734}" type="presParOf" srcId="{81D050F8-93AC-4222-9324-2412BA105588}" destId="{3EEA381B-4919-490C-B612-EB9C05F5F78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93D07-61F1-4AAD-9D55-5B881DDF73BD}">
      <dsp:nvSpPr>
        <dsp:cNvPr id="0" name=""/>
        <dsp:cNvSpPr/>
      </dsp:nvSpPr>
      <dsp:spPr>
        <a:xfrm>
          <a:off x="892786" y="1149"/>
          <a:ext cx="1670810" cy="1002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Decide your research question(s)</a:t>
          </a:r>
          <a:endParaRPr lang="en-GB" sz="2000" kern="1200" dirty="0"/>
        </a:p>
      </dsp:txBody>
      <dsp:txXfrm>
        <a:off x="892786" y="1149"/>
        <a:ext cx="1670810" cy="1002486"/>
      </dsp:txXfrm>
    </dsp:sp>
    <dsp:sp modelId="{3FE24686-7DC1-4B0E-BD32-FBDF7E3FB005}">
      <dsp:nvSpPr>
        <dsp:cNvPr id="0" name=""/>
        <dsp:cNvSpPr/>
      </dsp:nvSpPr>
      <dsp:spPr>
        <a:xfrm>
          <a:off x="892786" y="1170716"/>
          <a:ext cx="1670810" cy="1002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Plan your study</a:t>
          </a:r>
          <a:endParaRPr lang="en-GB" sz="2000" kern="1200" dirty="0"/>
        </a:p>
      </dsp:txBody>
      <dsp:txXfrm>
        <a:off x="892786" y="1170716"/>
        <a:ext cx="1670810" cy="1002486"/>
      </dsp:txXfrm>
    </dsp:sp>
    <dsp:sp modelId="{B06FB110-22FD-4413-9F43-4823A403DACD}">
      <dsp:nvSpPr>
        <dsp:cNvPr id="0" name=""/>
        <dsp:cNvSpPr/>
      </dsp:nvSpPr>
      <dsp:spPr>
        <a:xfrm>
          <a:off x="892786" y="2340284"/>
          <a:ext cx="1670810" cy="1002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Check your study is ethical</a:t>
          </a:r>
          <a:endParaRPr lang="en-GB" sz="2000" kern="1200" dirty="0"/>
        </a:p>
      </dsp:txBody>
      <dsp:txXfrm>
        <a:off x="892786" y="2340284"/>
        <a:ext cx="1670810" cy="10024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44AA0-C05E-4F71-B0B6-AF4DE96F37B5}">
      <dsp:nvSpPr>
        <dsp:cNvPr id="0" name=""/>
        <dsp:cNvSpPr/>
      </dsp:nvSpPr>
      <dsp:spPr>
        <a:xfrm>
          <a:off x="613193" y="2250"/>
          <a:ext cx="1653933" cy="9923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Design questionnaire</a:t>
          </a:r>
          <a:endParaRPr lang="en-GB" sz="2000" kern="1200" dirty="0"/>
        </a:p>
      </dsp:txBody>
      <dsp:txXfrm>
        <a:off x="613193" y="2250"/>
        <a:ext cx="1653933" cy="992360"/>
      </dsp:txXfrm>
    </dsp:sp>
    <dsp:sp modelId="{33106753-FD35-4C05-A0BE-66981D45EDB7}">
      <dsp:nvSpPr>
        <dsp:cNvPr id="0" name=""/>
        <dsp:cNvSpPr/>
      </dsp:nvSpPr>
      <dsp:spPr>
        <a:xfrm>
          <a:off x="613193" y="1160003"/>
          <a:ext cx="1653933" cy="9923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Revise questionnaire</a:t>
          </a:r>
          <a:endParaRPr lang="en-GB" sz="2000" kern="1200" dirty="0"/>
        </a:p>
      </dsp:txBody>
      <dsp:txXfrm>
        <a:off x="613193" y="1160003"/>
        <a:ext cx="1653933" cy="992360"/>
      </dsp:txXfrm>
    </dsp:sp>
    <dsp:sp modelId="{E655C2B7-819A-492E-A7A3-ACC335D3EBAA}">
      <dsp:nvSpPr>
        <dsp:cNvPr id="0" name=""/>
        <dsp:cNvSpPr/>
      </dsp:nvSpPr>
      <dsp:spPr>
        <a:xfrm>
          <a:off x="613193" y="2317757"/>
          <a:ext cx="1653933" cy="9923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Pilot questionnaire</a:t>
          </a:r>
          <a:endParaRPr lang="en-GB" sz="2000" kern="1200" dirty="0"/>
        </a:p>
      </dsp:txBody>
      <dsp:txXfrm>
        <a:off x="613193" y="2317757"/>
        <a:ext cx="1653933" cy="9923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E43B2-7794-497D-9D46-8B7831DAAB67}">
      <dsp:nvSpPr>
        <dsp:cNvPr id="0" name=""/>
        <dsp:cNvSpPr/>
      </dsp:nvSpPr>
      <dsp:spPr>
        <a:xfrm>
          <a:off x="216164" y="281"/>
          <a:ext cx="1655902" cy="9935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Run the study</a:t>
          </a:r>
          <a:endParaRPr lang="en-GB" sz="2000" kern="1200" dirty="0"/>
        </a:p>
      </dsp:txBody>
      <dsp:txXfrm>
        <a:off x="216164" y="281"/>
        <a:ext cx="1655902" cy="993541"/>
      </dsp:txXfrm>
    </dsp:sp>
    <dsp:sp modelId="{2FD65C72-7064-4842-B884-5EA6A7025950}">
      <dsp:nvSpPr>
        <dsp:cNvPr id="0" name=""/>
        <dsp:cNvSpPr/>
      </dsp:nvSpPr>
      <dsp:spPr>
        <a:xfrm>
          <a:off x="216164" y="1159413"/>
          <a:ext cx="1655902" cy="9935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Analyse the data</a:t>
          </a:r>
          <a:endParaRPr lang="en-GB" sz="2000" kern="1200" dirty="0"/>
        </a:p>
      </dsp:txBody>
      <dsp:txXfrm>
        <a:off x="216164" y="1159413"/>
        <a:ext cx="1655902" cy="993541"/>
      </dsp:txXfrm>
    </dsp:sp>
    <dsp:sp modelId="{3EEA381B-4919-490C-B612-EB9C05F5F784}">
      <dsp:nvSpPr>
        <dsp:cNvPr id="0" name=""/>
        <dsp:cNvSpPr/>
      </dsp:nvSpPr>
      <dsp:spPr>
        <a:xfrm>
          <a:off x="216164" y="2318545"/>
          <a:ext cx="1655902" cy="9935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Report findings to school</a:t>
          </a:r>
          <a:endParaRPr lang="en-GB" sz="2000" kern="1200" dirty="0"/>
        </a:p>
      </dsp:txBody>
      <dsp:txXfrm>
        <a:off x="216164" y="2318545"/>
        <a:ext cx="1655902" cy="993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538C9-31DF-4E34-A6DA-0613E397285A}" type="datetimeFigureOut">
              <a:rPr lang="en-GB" smtClean="0"/>
              <a:t>09/11/2017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E5AE5-E53E-4FDB-BCE3-1E5039706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483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methods can social scientists use?</a:t>
            </a:r>
            <a:r>
              <a:rPr lang="en-GB" baseline="0" dirty="0" smtClean="0"/>
              <a:t> E.g. questionnaires/surveys; focus groups and interviews; analysis of existing data (e.g. grades); tests of abilities e.g. emotion recognition; neuroscientific methods – e.g. to find out how brain accomplishes something or reacts to something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E5AE5-E53E-4FDB-BCE3-1E5039706DB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294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Tips: Remember to make sure your aims and questions are clearly worded so that others can understand</a:t>
            </a:r>
            <a:r>
              <a:rPr lang="en-GB" baseline="0" dirty="0" smtClean="0"/>
              <a:t> them. Know how you are defining your key terms e.g. wellbeing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E5AE5-E53E-4FDB-BCE3-1E5039706DB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49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Have</a:t>
            </a:r>
            <a:r>
              <a:rPr lang="en-GB" baseline="0" dirty="0" smtClean="0"/>
              <a:t> to be realistic about who you can include. Won’t have time to include everyone! May have specific groups you are interested in – e.g. pupils studying a particular subject, pupils new to the school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E5AE5-E53E-4FDB-BCE3-1E5039706DB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827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3528" y="1779662"/>
            <a:ext cx="8229600" cy="857250"/>
          </a:xfr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ill Sans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iLj35g_cAU" TargetMode="External"/><Relationship Id="rId4" Type="http://schemas.openxmlformats.org/officeDocument/2006/relationships/hyperlink" Target="https://www.youtube.com/watch?v=BiLj35g_cA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1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1.pn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915791"/>
            <a:ext cx="6400800" cy="1314450"/>
          </a:xfrm>
        </p:spPr>
        <p:txBody>
          <a:bodyPr>
            <a:normAutofit/>
          </a:bodyPr>
          <a:lstStyle/>
          <a:p>
            <a:r>
              <a:rPr lang="en-GB" dirty="0" smtClean="0"/>
              <a:t>Dr Alana James &amp; Dr Eilidh </a:t>
            </a:r>
            <a:r>
              <a:rPr lang="en-GB" dirty="0" smtClean="0"/>
              <a:t>Cage</a:t>
            </a: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Scientists in Training</a:t>
            </a:r>
            <a:endParaRPr lang="en-GB" dirty="0"/>
          </a:p>
        </p:txBody>
      </p:sp>
      <p:pic>
        <p:nvPicPr>
          <p:cNvPr id="4" name="Picture 3" descr="logo-small-london-cmy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8246"/>
            <a:ext cx="1440180" cy="719328"/>
          </a:xfrm>
          <a:prstGeom prst="rect">
            <a:avLst/>
          </a:prstGeom>
        </p:spPr>
      </p:pic>
      <p:pic>
        <p:nvPicPr>
          <p:cNvPr id="16386" name="Picture 2" descr="Image result for university of readin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7494"/>
            <a:ext cx="1663832" cy="576064"/>
          </a:xfrm>
          <a:prstGeom prst="rect">
            <a:avLst/>
          </a:prstGeom>
          <a:noFill/>
        </p:spPr>
      </p:pic>
      <p:pic>
        <p:nvPicPr>
          <p:cNvPr id="6" name="Picture 5" descr="ESRC-Festival-2017-rgb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3507854"/>
            <a:ext cx="2157269" cy="140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1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9582"/>
            <a:ext cx="8229600" cy="2880320"/>
          </a:xfrm>
        </p:spPr>
        <p:txBody>
          <a:bodyPr>
            <a:normAutofit/>
          </a:bodyPr>
          <a:lstStyle/>
          <a:p>
            <a:r>
              <a:rPr lang="en-GB" dirty="0" smtClean="0"/>
              <a:t>For the next section, work through the “Planning your questionnaire study” worksheet alongside the following slides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285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aims &amp;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363272" cy="1875655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What is your overall aim?</a:t>
            </a:r>
          </a:p>
          <a:p>
            <a:pPr lvl="1"/>
            <a:r>
              <a:rPr lang="en-GB" sz="2400" dirty="0" smtClean="0"/>
              <a:t>Define any key terms</a:t>
            </a:r>
          </a:p>
          <a:p>
            <a:r>
              <a:rPr lang="en-GB" sz="2800" dirty="0" smtClean="0"/>
              <a:t>What specific things do you want to find out?</a:t>
            </a:r>
          </a:p>
          <a:p>
            <a:pPr lvl="1"/>
            <a:r>
              <a:rPr lang="en-GB" sz="2400" dirty="0" smtClean="0"/>
              <a:t>Questions need to be: specific, clear, achievable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3135837"/>
            <a:ext cx="7067128" cy="169277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Aim: to explore wellbeing amongst pupils at our school</a:t>
            </a:r>
          </a:p>
          <a:p>
            <a:pPr algn="ctr"/>
            <a:endParaRPr lang="en-GB" dirty="0" smtClean="0"/>
          </a:p>
          <a:p>
            <a:pPr algn="ctr"/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What is the key term?</a:t>
            </a:r>
          </a:p>
          <a:p>
            <a:pPr algn="ctr"/>
            <a:endParaRPr lang="en-GB" sz="1400" dirty="0" smtClean="0">
              <a:solidFill>
                <a:schemeClr val="accent2">
                  <a:lumMod val="75000"/>
                </a:schemeClr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What could the questions be?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14859"/>
            <a:ext cx="1224017" cy="91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4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Participants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02525"/>
            <a:ext cx="8856984" cy="339447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GB" sz="2600" b="1" dirty="0" smtClean="0"/>
              <a:t>Population: </a:t>
            </a:r>
            <a:r>
              <a:rPr lang="en-GB" sz="2600" dirty="0" smtClean="0"/>
              <a:t>who can provide useful information?</a:t>
            </a:r>
          </a:p>
          <a:p>
            <a:pPr>
              <a:buClr>
                <a:schemeClr val="tx1"/>
              </a:buClr>
            </a:pPr>
            <a:r>
              <a:rPr lang="en-GB" sz="2600" b="1" dirty="0" smtClean="0"/>
              <a:t>Sample: </a:t>
            </a:r>
            <a:r>
              <a:rPr lang="en-GB" sz="2600" dirty="0" smtClean="0"/>
              <a:t>group(s) from population chosen for study</a:t>
            </a:r>
          </a:p>
          <a:p>
            <a:pPr>
              <a:buClr>
                <a:schemeClr val="tx1"/>
              </a:buClr>
            </a:pPr>
            <a:r>
              <a:rPr lang="en-GB" sz="2600" b="1" dirty="0" smtClean="0"/>
              <a:t>Inclusion/exclusion criteria: </a:t>
            </a:r>
            <a:r>
              <a:rPr lang="en-GB" sz="2600" dirty="0" smtClean="0"/>
              <a:t>reasons to include/exclude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27036"/>
          <a:stretch/>
        </p:blipFill>
        <p:spPr>
          <a:xfrm>
            <a:off x="6976928" y="270588"/>
            <a:ext cx="1893370" cy="861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2899761"/>
            <a:ext cx="6624736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Pupils?			Staff?		</a:t>
            </a:r>
          </a:p>
          <a:p>
            <a:pPr algn="ctr"/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Specific year groups?	Random classes?</a:t>
            </a:r>
          </a:p>
          <a:p>
            <a:pPr algn="ctr"/>
            <a:r>
              <a:rPr lang="en-GB" sz="2400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Pupils taking certain subjects? 	New pupils?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4366164"/>
            <a:ext cx="7571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Gill Sans MT" panose="020B0502020104020203" pitchFamily="34" charset="0"/>
              </a:rPr>
              <a:t>Could the characteristics of your sample affect the results?</a:t>
            </a:r>
            <a:endParaRPr lang="en-GB" sz="2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51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Where/When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When will you be able to give out questionnaires?</a:t>
            </a:r>
          </a:p>
          <a:p>
            <a:r>
              <a:rPr lang="en-GB" sz="2800" dirty="0" smtClean="0"/>
              <a:t>Who do you need to ask permission from?</a:t>
            </a:r>
          </a:p>
          <a:p>
            <a:r>
              <a:rPr lang="en-GB" sz="2800" dirty="0" smtClean="0"/>
              <a:t>Does this limit how long your questionnaire can be?</a:t>
            </a: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11660" y="3279800"/>
            <a:ext cx="6120680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Tutor time?	Breaks/Lunchtimes?	In classes?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4167" y="393990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</a:rPr>
              <a:t>Could the time and place you choose affect the results?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473" y="267494"/>
            <a:ext cx="1077020" cy="99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2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Timescale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271995"/>
          </a:xfrm>
        </p:spPr>
        <p:txBody>
          <a:bodyPr>
            <a:normAutofit/>
          </a:bodyPr>
          <a:lstStyle/>
          <a:p>
            <a:r>
              <a:rPr lang="en-GB" sz="2800" dirty="0" smtClean="0"/>
              <a:t>Need a realistic plan…</a:t>
            </a:r>
          </a:p>
          <a:p>
            <a:pPr lvl="1"/>
            <a:r>
              <a:rPr lang="en-GB" sz="2400" dirty="0" smtClean="0">
                <a:solidFill>
                  <a:srgbClr val="0070C0"/>
                </a:solidFill>
              </a:rPr>
              <a:t>Where/when can you work on your research?</a:t>
            </a:r>
          </a:p>
          <a:p>
            <a:pPr lvl="1"/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When will you be ready to collect data?</a:t>
            </a:r>
          </a:p>
          <a:p>
            <a:pPr lvl="1"/>
            <a:r>
              <a:rPr lang="en-GB" sz="2400" dirty="0" smtClean="0">
                <a:solidFill>
                  <a:srgbClr val="0070C0"/>
                </a:solidFill>
              </a:rPr>
              <a:t>How long will it take to collect enough answers?</a:t>
            </a:r>
          </a:p>
          <a:p>
            <a:pPr lvl="1"/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How long will you need to analyse the data?</a:t>
            </a:r>
          </a:p>
          <a:p>
            <a:pPr lvl="1"/>
            <a:r>
              <a:rPr lang="en-GB" sz="2400" dirty="0" smtClean="0">
                <a:solidFill>
                  <a:srgbClr val="0070C0"/>
                </a:solidFill>
              </a:rPr>
              <a:t>When can you present the findings to school?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62" y="274525"/>
            <a:ext cx="741238" cy="9256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422793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Gill Sans MT" panose="020B0502020104020203" pitchFamily="34" charset="0"/>
              </a:rPr>
              <a:t>Will you have enough time even if something goes wrong?</a:t>
            </a:r>
            <a:endParaRPr lang="en-GB" sz="2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08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Dr Alana James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Introduction to research in social science</a:t>
            </a:r>
            <a:endParaRPr lang="en-GB" dirty="0"/>
          </a:p>
        </p:txBody>
      </p:sp>
      <p:pic>
        <p:nvPicPr>
          <p:cNvPr id="4" name="Picture 3" descr="logo-small-london-cmy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8246"/>
            <a:ext cx="1440180" cy="719328"/>
          </a:xfrm>
          <a:prstGeom prst="rect">
            <a:avLst/>
          </a:prstGeom>
        </p:spPr>
      </p:pic>
      <p:pic>
        <p:nvPicPr>
          <p:cNvPr id="16386" name="Picture 2" descr="Image result for university of readin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7494"/>
            <a:ext cx="1663832" cy="576064"/>
          </a:xfrm>
          <a:prstGeom prst="rect">
            <a:avLst/>
          </a:prstGeom>
          <a:noFill/>
        </p:spPr>
      </p:pic>
      <p:pic>
        <p:nvPicPr>
          <p:cNvPr id="6" name="Picture 5" descr="ESRC-Festival-2017-rgb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3507854"/>
            <a:ext cx="2157269" cy="140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3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social science?</a:t>
            </a:r>
            <a:endParaRPr lang="en-GB" dirty="0"/>
          </a:p>
        </p:txBody>
      </p:sp>
      <p:pic>
        <p:nvPicPr>
          <p:cNvPr id="4" name="BiLj35g_cA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75656" y="1063229"/>
            <a:ext cx="5976664" cy="3361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4515966"/>
            <a:ext cx="5688632" cy="369332"/>
          </a:xfrm>
          <a:prstGeom prst="rect">
            <a:avLst/>
          </a:prstGeom>
          <a:solidFill>
            <a:srgbClr val="83B7E1"/>
          </a:solidFill>
          <a:ln>
            <a:solidFill>
              <a:srgbClr val="7E204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Video: </a:t>
            </a:r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www.youtube.com/watch?v=BiLj35g_cAU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5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methods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845997"/>
            <a:ext cx="2191605" cy="1643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1419622"/>
            <a:ext cx="1475360" cy="1828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1203598"/>
            <a:ext cx="2888050" cy="1284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5586" y="3147814"/>
            <a:ext cx="1834024" cy="1506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4321" y="3489701"/>
            <a:ext cx="2296420" cy="137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7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vs. Applied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Focus on improving understanding of something, regardless of social application</a:t>
            </a:r>
          </a:p>
          <a:p>
            <a:pPr marL="0" indent="0" algn="ctr">
              <a:buNone/>
            </a:pPr>
            <a:r>
              <a:rPr lang="en-GB" dirty="0"/>
              <a:t>v</a:t>
            </a:r>
            <a:r>
              <a:rPr lang="en-GB" dirty="0" smtClean="0"/>
              <a:t>s. </a:t>
            </a:r>
          </a:p>
          <a:p>
            <a:pPr marL="0" indent="0">
              <a:buNone/>
            </a:pPr>
            <a:r>
              <a:rPr lang="en-GB" dirty="0" smtClean="0"/>
              <a:t>Focus on addressing a real-world problem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2600" dirty="0" smtClean="0">
                <a:solidFill>
                  <a:srgbClr val="0070C0"/>
                </a:solidFill>
              </a:rPr>
              <a:t>Not always separate!</a:t>
            </a:r>
            <a:endParaRPr lang="en-GB" sz="2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7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approaches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8691" y="1275605"/>
            <a:ext cx="3883309" cy="180020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4400" dirty="0">
                <a:solidFill>
                  <a:srgbClr val="0070C0"/>
                </a:solidFill>
              </a:rPr>
              <a:t>Quantitative</a:t>
            </a:r>
          </a:p>
          <a:p>
            <a:pPr>
              <a:lnSpc>
                <a:spcPct val="120000"/>
              </a:lnSpc>
            </a:pPr>
            <a:r>
              <a:rPr lang="en-GB" sz="3600" dirty="0" smtClean="0"/>
              <a:t>Testing hypotheses (predictions)</a:t>
            </a:r>
          </a:p>
          <a:p>
            <a:pPr>
              <a:lnSpc>
                <a:spcPct val="120000"/>
              </a:lnSpc>
            </a:pPr>
            <a:r>
              <a:rPr lang="en-GB" sz="3600" dirty="0" smtClean="0"/>
              <a:t>Looking for associations between variables</a:t>
            </a:r>
          </a:p>
          <a:p>
            <a:pPr>
              <a:lnSpc>
                <a:spcPct val="120000"/>
              </a:lnSpc>
            </a:pPr>
            <a:r>
              <a:rPr lang="en-GB" sz="3600" dirty="0" smtClean="0"/>
              <a:t>Numerical data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25728" y="1275606"/>
            <a:ext cx="3970784" cy="1800200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Gill Sans MT" panose="020B0502020104020203" pitchFamily="34" charset="0"/>
              </a:rPr>
              <a:t>Qualitative </a:t>
            </a:r>
          </a:p>
          <a:p>
            <a:pPr marL="137160" lvl="1">
              <a:buClrTx/>
              <a:buSzPct val="100000"/>
            </a:pPr>
            <a:r>
              <a:rPr lang="en-GB" dirty="0" smtClean="0">
                <a:latin typeface="Gill Sans MT" panose="020B0502020104020203" pitchFamily="34" charset="0"/>
              </a:rPr>
              <a:t>Exploring open questions</a:t>
            </a:r>
            <a:endParaRPr lang="en-GB" dirty="0">
              <a:latin typeface="Gill Sans MT" panose="020B0502020104020203" pitchFamily="34" charset="0"/>
            </a:endParaRPr>
          </a:p>
          <a:p>
            <a:pPr marL="137160" lvl="1">
              <a:buClrTx/>
              <a:buSzPct val="100000"/>
            </a:pPr>
            <a:r>
              <a:rPr lang="en-GB" dirty="0">
                <a:latin typeface="Gill Sans MT" panose="020B0502020104020203" pitchFamily="34" charset="0"/>
              </a:rPr>
              <a:t>May compare groups of people but no manipulation or ‘conditions</a:t>
            </a:r>
            <a:r>
              <a:rPr lang="en-GB" dirty="0" smtClean="0">
                <a:latin typeface="Gill Sans MT" panose="020B0502020104020203" pitchFamily="34" charset="0"/>
              </a:rPr>
              <a:t>’</a:t>
            </a:r>
          </a:p>
          <a:p>
            <a:pPr marL="137160" lvl="1">
              <a:buClrTx/>
              <a:buSzPct val="100000"/>
            </a:pPr>
            <a:r>
              <a:rPr lang="en-GB" dirty="0" smtClean="0">
                <a:latin typeface="Gill Sans MT" panose="020B0502020104020203" pitchFamily="34" charset="0"/>
              </a:rPr>
              <a:t>Open responses</a:t>
            </a:r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99792" y="3291830"/>
            <a:ext cx="3816424" cy="108683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3100" dirty="0" smtClean="0">
                <a:solidFill>
                  <a:srgbClr val="0070C0"/>
                </a:solidFill>
              </a:rPr>
              <a:t>Mixed methods</a:t>
            </a:r>
          </a:p>
          <a:p>
            <a:pPr>
              <a:lnSpc>
                <a:spcPct val="120000"/>
              </a:lnSpc>
            </a:pPr>
            <a:r>
              <a:rPr lang="en-GB" sz="2600" dirty="0" smtClean="0"/>
              <a:t>Combination of quantitative and qualitative</a:t>
            </a:r>
          </a:p>
        </p:txBody>
      </p:sp>
    </p:spTree>
    <p:extLst>
      <p:ext uri="{BB962C8B-B14F-4D97-AF65-F5344CB8AC3E}">
        <p14:creationId xmlns:p14="http://schemas.microsoft.com/office/powerpoint/2010/main" val="361133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Hypotheses vs.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613"/>
            <a:ext cx="8229600" cy="3247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Completing more homework will lead to getting a higher grade in Psychology A-level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0070C0"/>
                </a:solidFill>
              </a:rPr>
              <a:t>v</a:t>
            </a:r>
            <a:r>
              <a:rPr lang="en-GB" dirty="0" smtClean="0">
                <a:solidFill>
                  <a:srgbClr val="0070C0"/>
                </a:solidFill>
              </a:rPr>
              <a:t>s.</a:t>
            </a:r>
          </a:p>
          <a:p>
            <a:pPr marL="0" indent="0">
              <a:buNone/>
            </a:pPr>
            <a:r>
              <a:rPr lang="en-GB" dirty="0" smtClean="0"/>
              <a:t>What factors influence the grades people achieve in Psychology A-level?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41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000" dirty="0" smtClean="0"/>
              <a:t>Questionnaire</a:t>
            </a:r>
          </a:p>
          <a:p>
            <a:r>
              <a:rPr lang="en-GB" sz="3000" dirty="0" smtClean="0"/>
              <a:t>Focus on real-world needs in your school</a:t>
            </a:r>
          </a:p>
          <a:p>
            <a:r>
              <a:rPr lang="en-GB" sz="3000" dirty="0" smtClean="0"/>
              <a:t>Could be quantitative, qualitative or mixed </a:t>
            </a:r>
          </a:p>
          <a:p>
            <a:r>
              <a:rPr lang="en-GB" sz="3000" dirty="0" smtClean="0"/>
              <a:t>Open research question(s)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07637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80728"/>
            <a:ext cx="819286" cy="819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857250"/>
          </a:xfrm>
        </p:spPr>
        <p:txBody>
          <a:bodyPr/>
          <a:lstStyle/>
          <a:p>
            <a:r>
              <a:rPr lang="en-GB" dirty="0" smtClean="0"/>
              <a:t>Planning your study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88088671"/>
              </p:ext>
            </p:extLst>
          </p:nvPr>
        </p:nvGraphicFramePr>
        <p:xfrm>
          <a:off x="251520" y="1491630"/>
          <a:ext cx="3456384" cy="334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00980052"/>
              </p:ext>
            </p:extLst>
          </p:nvPr>
        </p:nvGraphicFramePr>
        <p:xfrm>
          <a:off x="2915816" y="1491630"/>
          <a:ext cx="288032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24974702"/>
              </p:ext>
            </p:extLst>
          </p:nvPr>
        </p:nvGraphicFramePr>
        <p:xfrm>
          <a:off x="6084168" y="1491630"/>
          <a:ext cx="2088232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32" y="1030346"/>
            <a:ext cx="432048" cy="7110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322" y="1030346"/>
            <a:ext cx="890857" cy="77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7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ESRC festiv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ESRC festival 2</Template>
  <TotalTime>412</TotalTime>
  <Words>522</Words>
  <Application>Microsoft Office PowerPoint</Application>
  <PresentationFormat>On-screen Show (16:9)</PresentationFormat>
  <Paragraphs>82</Paragraphs>
  <Slides>14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Gill Sans MT</vt:lpstr>
      <vt:lpstr>ESRC festival</vt:lpstr>
      <vt:lpstr>Social Scientists in Training</vt:lpstr>
      <vt:lpstr>Introduction to research in social science</vt:lpstr>
      <vt:lpstr>What is social science?</vt:lpstr>
      <vt:lpstr>Research methods</vt:lpstr>
      <vt:lpstr>Basic vs. Applied</vt:lpstr>
      <vt:lpstr>Research approaches</vt:lpstr>
      <vt:lpstr>Hypotheses vs. Questions</vt:lpstr>
      <vt:lpstr>Your study</vt:lpstr>
      <vt:lpstr>Planning your study</vt:lpstr>
      <vt:lpstr>For the next section, work through the “Planning your questionnaire study” worksheet alongside the following slides</vt:lpstr>
      <vt:lpstr>Research aims &amp; questions</vt:lpstr>
      <vt:lpstr>Participants</vt:lpstr>
      <vt:lpstr>Where/When</vt:lpstr>
      <vt:lpstr>Timescale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Eilidh Cage</dc:creator>
  <cp:lastModifiedBy>Cage, Eilidh</cp:lastModifiedBy>
  <cp:revision>34</cp:revision>
  <dcterms:created xsi:type="dcterms:W3CDTF">2017-08-24T11:26:42Z</dcterms:created>
  <dcterms:modified xsi:type="dcterms:W3CDTF">2017-11-09T14:26:33Z</dcterms:modified>
</cp:coreProperties>
</file>